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Gothic A1 Heavy" panose="020B0600000101010101" charset="-127"/>
      <p:regular r:id="rId19"/>
    </p:embeddedFont>
    <p:embeddedFont>
      <p:font typeface="210 다락방" panose="020B0600000101010101" charset="-127"/>
      <p:regular r:id="rId20"/>
    </p:embeddedFont>
    <p:embeddedFont>
      <p:font typeface="210 도시락" panose="020B0600000101010101" charset="-127"/>
      <p:regular r:id="rId21"/>
    </p:embeddedFont>
    <p:embeddedFont>
      <p:font typeface="Lato" panose="020B0600000101010101" charset="0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Lato Bold" panose="020B0600000101010101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06.07.2023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안녕하십니까. 기상 상황에 따른 도로 노면 분류라는 주제로 이번 딥러닝 미니 프로젝트를 진행한 임정민입니다.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마지막으로 방금 보여드린 평가지표에 대해 다시 한번 확인해보기 위해서 만들어 보았는데</a:t>
            </a:r>
          </a:p>
          <a:p>
            <a:endParaRPr lang="en-US"/>
          </a:p>
          <a:p>
            <a:r>
              <a:rPr lang="en-US"/>
              <a:t>도로 노면을 모니터링 할 수 있는 모듈을 구현하였습니다.</a:t>
            </a:r>
          </a:p>
          <a:p>
            <a:endParaRPr lang="en-US"/>
          </a:p>
          <a:p>
            <a:r>
              <a:rPr lang="en-US"/>
              <a:t>학습에 사용하지 않은 도로 주행 동영상을 넣었을  frame 단위로 잘라서 이미지 데이터로 변환시키고 때 학습한 모델이 해당 이미지를 예측하여 이미지에 글자를 쓴,Labeling 하는 모듈입니다.</a:t>
            </a:r>
          </a:p>
          <a:p>
            <a:endParaRPr lang="en-US"/>
          </a:p>
          <a:p>
            <a:r>
              <a:rPr lang="en-US"/>
              <a:t>여기서 99.9%라는 평가 지표에 반하는 몇가지 이슈를 알게 되었습니다.</a:t>
            </a:r>
          </a:p>
          <a:p>
            <a:endParaRPr lang="en-US"/>
          </a:p>
          <a:p>
            <a:r>
              <a:rPr lang="en-US"/>
              <a:t>좌측에 실제값이 Normal인 케이스를 보시자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 도심, 터널,야간</a:t>
            </a:r>
          </a:p>
          <a:p>
            <a:endParaRPr lang="en-US"/>
          </a:p>
          <a:p>
            <a:r>
              <a:rPr lang="en-US"/>
              <a:t>2. 주행 안전에 관한 프로젝트</a:t>
            </a:r>
          </a:p>
          <a:p>
            <a:endParaRPr lang="en-US"/>
          </a:p>
          <a:p>
            <a:r>
              <a:rPr lang="en-US"/>
              <a:t>3. CNN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발표 목차입니다. 보시는 순서와 같습니다.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프로젝트 주제는</a:t>
            </a:r>
          </a:p>
          <a:p>
            <a:endParaRPr lang="en-US"/>
          </a:p>
          <a:p>
            <a:r>
              <a:rPr lang="en-US"/>
              <a:t>차량 운행 중에 빗길이나 눈길 등 안전을 위협하는 노면을 분류하는 프로젝트입니다.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주제 선정 배경입니다.</a:t>
            </a:r>
          </a:p>
          <a:p>
            <a:endParaRPr lang="en-US"/>
          </a:p>
          <a:p>
            <a:r>
              <a:rPr lang="en-US"/>
              <a:t>첫번째로 자율 주행 버스를 모니터링할 수 있는 모듈로 활용될 수 있습니다. 자율 주행 버스는 현재 청계천,청와대 일대에 지금도 운영되고 있는 교통수단입니다. 자율주행 Level3는 시스템이 유사 시에 운전자의 개입을 요청했을 때 에만 대기하고 있는 운전자가 운행하는 환경인데  비운전 상황에서 안전에 대해 모니터링할 때 활용할 수 있는 요소입니다.</a:t>
            </a:r>
          </a:p>
          <a:p>
            <a:endParaRPr lang="en-US"/>
          </a:p>
          <a:p>
            <a:r>
              <a:rPr lang="en-US"/>
              <a:t>두번째로는 실시간 고속도로 노면 상태 모니터링 서비스로 확장될 수 있습니다.  광역버스나 고속버스와 같은 대중교통에 카메라를 설치하여  겨울에 실시간으로 어느 구간이 빙결되어 있어 유의해야하는지 정보를 받을 수 있는 서비스로 확장될 수 있습니다.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데이터 수집과 전처리 부분입니다. 데이터 수집은 두가지 경로 유튜브에 있는 장시간 고속도로 주행 영상과</a:t>
            </a:r>
          </a:p>
          <a:p>
            <a:r>
              <a:rPr lang="en-US"/>
              <a:t>AI HUB의 '다양한 기상 상황 주행 데이터'라는 데이터를 활용하여 </a:t>
            </a:r>
          </a:p>
          <a:p>
            <a:r>
              <a:rPr lang="en-US"/>
              <a:t>맑음,빗길,눈길 3개 클래스 총 3만개의 데이터를 수집하였습니다.</a:t>
            </a:r>
          </a:p>
          <a:p>
            <a:endParaRPr lang="en-US"/>
          </a:p>
          <a:p>
            <a:r>
              <a:rPr lang="en-US"/>
              <a:t>데이터 전처리 부분은 영상 데이터를 이미지 데이터로 바꾸어 주는 과정과 transform으로 원본 사진에서 도로 노면만 Crop하는 과정을 진행하였고</a:t>
            </a:r>
          </a:p>
          <a:p>
            <a:endParaRPr lang="en-US"/>
          </a:p>
          <a:p>
            <a:r>
              <a:rPr lang="en-US"/>
              <a:t>자세히 설명드리면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영상 데이터를 이미지 데이터로 변환할 때 주의해야 했던 점이,</a:t>
            </a:r>
          </a:p>
          <a:p>
            <a:endParaRPr lang="en-US"/>
          </a:p>
          <a:p>
            <a:r>
              <a:rPr lang="en-US"/>
              <a:t>좌측에 보시면 동영상의 스펙입니다. 한 동영상의 총 프레임수나 fps 초당 프레임수 알 수 있는데 </a:t>
            </a:r>
          </a:p>
          <a:p>
            <a:endParaRPr lang="en-US"/>
          </a:p>
          <a:p>
            <a:r>
              <a:rPr lang="en-US"/>
              <a:t>이때, 일단 데이터를 많이 확보하기 위해 5프레임당 1장씩으로 전처리하였습니다. 하지만 데이터를 직접 살펴보았을 때 짧은 간격 단위로 처리하다보니 연속적인 , 모델이 학습하는 관점에서 비슷한 사진들만 나열되는 것 같아</a:t>
            </a:r>
          </a:p>
          <a:p>
            <a:endParaRPr lang="en-US"/>
          </a:p>
          <a:p>
            <a:r>
              <a:rPr lang="en-US"/>
              <a:t>프레임 간격을 더 늘려서 비교적 불연속적인 이미지들로 구성하였습니다.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원본 데이터를 보시면 현재 프로젝트에서 필요한 도로 노면 부분 이외에 절반정도는 하늘이나 구조물이 차지하고 있어서 transform에서 수평선 기준으로 절반 자르고 하단의 사진으로 crop하였습니다.</a:t>
            </a:r>
          </a:p>
          <a:p>
            <a:endParaRPr lang="en-US"/>
          </a:p>
          <a:p>
            <a:r>
              <a:rPr lang="en-US"/>
              <a:t>이때, 주의할 사항이 수평선 기준으로 절반을 자르고 위에 있는 사진으로 골라서 다시 학습해야 했었는데 파라미터를 잘 고려하여서 입력해야합니다.</a:t>
            </a:r>
          </a:p>
          <a:p>
            <a:endParaRPr lang="en-US"/>
          </a:p>
          <a:p>
            <a:r>
              <a:rPr lang="en-US"/>
              <a:t>원본 이미지에 비해 Crop한 이미지가 조금 달라보이는 것은 resize까지해서 상이하게 느껴질 수 있습니다.</a:t>
            </a:r>
          </a:p>
          <a:p>
            <a:endParaRPr lang="en-US"/>
          </a:p>
          <a:p>
            <a:r>
              <a:rPr lang="en-US"/>
              <a:t>그리고 이러한 데이터들로 학습시켰을 때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이런식으로 나옵니다.</a:t>
            </a:r>
          </a:p>
          <a:p>
            <a:endParaRPr lang="en-US"/>
          </a:p>
          <a:p>
            <a:r>
              <a:rPr lang="en-US"/>
              <a:t>title이 모델이 예측한값입니다.</a:t>
            </a:r>
          </a:p>
          <a:p>
            <a:endParaRPr lang="en-US"/>
          </a:p>
          <a:p>
            <a:r>
              <a:rPr lang="en-US"/>
              <a:t>수집한 데이터 기준으로 차가 많이 없는 상태의 고속도로 영상이 주된 데이터이다보니 노면 전체가 시야에서 잘보이는 구도로 사진이 많이 찍혔습니다.</a:t>
            </a:r>
          </a:p>
          <a:p>
            <a:endParaRPr lang="en-US"/>
          </a:p>
          <a:p>
            <a:r>
              <a:rPr lang="en-US"/>
              <a:t>Snowy 같은 클래스는 아예 눈으로 덮혀있는 데이터로만 구축했습니다.</a:t>
            </a:r>
          </a:p>
          <a:p>
            <a:endParaRPr lang="en-US"/>
          </a:p>
          <a:p>
            <a:r>
              <a:rPr lang="en-US"/>
              <a:t>맨 마지막에 빗길 사진같은 경우는 저렇게 도로 자체가 안보이고 습기 때문에 뿌연 사진들이 다수 분포해있었습니다.</a:t>
            </a:r>
          </a:p>
          <a:p>
            <a:endParaRPr lang="en-US"/>
          </a:p>
          <a:p>
            <a:r>
              <a:rPr lang="en-US"/>
              <a:t> 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CNN에 기반한 여러가지 모델들 </a:t>
            </a:r>
          </a:p>
          <a:p>
            <a:r>
              <a:rPr lang="en-US"/>
              <a:t>Alexnet, VGG16, Resnet34를 비교해 보았을 때,</a:t>
            </a:r>
          </a:p>
          <a:p>
            <a:endParaRPr lang="en-US"/>
          </a:p>
          <a:p>
            <a:r>
              <a:rPr lang="en-US"/>
              <a:t>전반적으로 다 매우 높은 수치, 0.98이상의 정확도를 보였습니다.</a:t>
            </a:r>
          </a:p>
          <a:p>
            <a:endParaRPr lang="en-US"/>
          </a:p>
          <a:p>
            <a:r>
              <a:rPr lang="en-US"/>
              <a:t>Resnet 같은 경우는 테스트 데이터 6000개 기준으로 </a:t>
            </a:r>
          </a:p>
          <a:p>
            <a:r>
              <a:rPr lang="en-US"/>
              <a:t>18개만 틀린 지표입니다.</a:t>
            </a:r>
          </a:p>
          <a:p>
            <a:endParaRPr lang="en-US"/>
          </a:p>
          <a:p>
            <a:r>
              <a:rPr lang="en-US"/>
              <a:t>그리고</a:t>
            </a:r>
          </a:p>
          <a:p>
            <a:r>
              <a:rPr lang="en-US"/>
              <a:t>Loss 값 기준으로 Early Stop을 걸어두었었는데 대부분 1 epoch ~2 epoch에 끝났었습니다. 적은 epoch이여도 데이터 수가 많거나 학습이 잘되면 이정도로 끊는 경우도 있다고 합니다.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3" Type="http://schemas.openxmlformats.org/officeDocument/2006/relationships/image" Target="../media/image40.pn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51.svg"/><Relationship Id="rId9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sv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4.sv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3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jpeg"/><Relationship Id="rId3" Type="http://schemas.openxmlformats.org/officeDocument/2006/relationships/image" Target="../media/image16.png"/><Relationship Id="rId7" Type="http://schemas.openxmlformats.org/officeDocument/2006/relationships/image" Target="../media/image26.sv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1.jpeg"/><Relationship Id="rId5" Type="http://schemas.openxmlformats.org/officeDocument/2006/relationships/image" Target="../media/image17.png"/><Relationship Id="rId15" Type="http://schemas.openxmlformats.org/officeDocument/2006/relationships/image" Target="../media/image25.jpeg"/><Relationship Id="rId10" Type="http://schemas.openxmlformats.org/officeDocument/2006/relationships/image" Target="../media/image20.jpeg"/><Relationship Id="rId4" Type="http://schemas.openxmlformats.org/officeDocument/2006/relationships/image" Target="../media/image23.svg"/><Relationship Id="rId9" Type="http://schemas.openxmlformats.org/officeDocument/2006/relationships/image" Target="../media/image28.svg"/><Relationship Id="rId1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23.svg"/><Relationship Id="rId9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41.sv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grpSp>
        <p:nvGrpSpPr>
          <p:cNvPr id="4" name="Group 4"/>
          <p:cNvGrpSpPr/>
          <p:nvPr/>
        </p:nvGrpSpPr>
        <p:grpSpPr>
          <a:xfrm>
            <a:off x="0" y="0"/>
            <a:ext cx="8370416" cy="10287000"/>
            <a:chOff x="0" y="0"/>
            <a:chExt cx="2204554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204554" cy="2709333"/>
            </a:xfrm>
            <a:custGeom>
              <a:avLst/>
              <a:gdLst/>
              <a:ahLst/>
              <a:cxnLst/>
              <a:rect l="l" t="t" r="r" b="b"/>
              <a:pathLst>
                <a:path w="2204554" h="2709333">
                  <a:moveTo>
                    <a:pt x="0" y="0"/>
                  </a:moveTo>
                  <a:lnTo>
                    <a:pt x="2204554" y="0"/>
                  </a:lnTo>
                  <a:lnTo>
                    <a:pt x="22045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6730059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670545" y="663884"/>
            <a:ext cx="1540841" cy="1001547"/>
          </a:xfrm>
          <a:custGeom>
            <a:avLst/>
            <a:gdLst/>
            <a:ahLst/>
            <a:cxnLst/>
            <a:rect l="l" t="t" r="r" b="b"/>
            <a:pathLst>
              <a:path w="1540841" h="1001547">
                <a:moveTo>
                  <a:pt x="0" y="0"/>
                </a:moveTo>
                <a:lnTo>
                  <a:pt x="1540841" y="0"/>
                </a:lnTo>
                <a:lnTo>
                  <a:pt x="1540841" y="1001546"/>
                </a:lnTo>
                <a:lnTo>
                  <a:pt x="0" y="1001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3334865" y="7447736"/>
            <a:ext cx="4756684" cy="771627"/>
            <a:chOff x="0" y="0"/>
            <a:chExt cx="6342246" cy="102883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28575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ea typeface="210 도시락"/>
                </a:rPr>
                <a:t>수행 기간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54914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4AAD"/>
                  </a:solidFill>
                  <a:latin typeface="Lato Bold"/>
                </a:rPr>
                <a:t>2023.07.04~2023.07.06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334865" y="8872487"/>
            <a:ext cx="4756684" cy="771627"/>
            <a:chOff x="0" y="0"/>
            <a:chExt cx="6342246" cy="1028836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28575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ea typeface="210 도시락"/>
                </a:rPr>
                <a:t>발표자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554914"/>
              <a:ext cx="634224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4AAD"/>
                  </a:solidFill>
                  <a:ea typeface="Lato Bold"/>
                </a:rPr>
                <a:t>메타버스 아카데미 2기 AI B반 임정민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0545" y="2711630"/>
            <a:ext cx="7152382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ea typeface="210 다락방"/>
              </a:rPr>
              <a:t>기상 상황에 따른 </a:t>
            </a:r>
          </a:p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000000"/>
                </a:solidFill>
                <a:ea typeface="210 다락방"/>
              </a:rPr>
              <a:t>도로 노면 분류 프로젝트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959325" y="5095875"/>
            <a:ext cx="2863602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000000"/>
                </a:solidFill>
                <a:ea typeface="210 다락방"/>
              </a:rPr>
              <a:t>딥러닝 미니 프로젝트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10-12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4" name="AutoShape 4"/>
          <p:cNvSpPr/>
          <p:nvPr/>
        </p:nvSpPr>
        <p:spPr>
          <a:xfrm flipV="1">
            <a:off x="17259300" y="0"/>
            <a:ext cx="0" cy="102870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654238" y="1250156"/>
            <a:ext cx="748925" cy="751065"/>
          </a:xfrm>
          <a:custGeom>
            <a:avLst/>
            <a:gdLst/>
            <a:ahLst/>
            <a:cxnLst/>
            <a:rect l="l" t="t" r="r" b="b"/>
            <a:pathLst>
              <a:path w="748925" h="751065">
                <a:moveTo>
                  <a:pt x="0" y="0"/>
                </a:moveTo>
                <a:lnTo>
                  <a:pt x="748924" y="0"/>
                </a:lnTo>
                <a:lnTo>
                  <a:pt x="748924" y="751065"/>
                </a:lnTo>
                <a:lnTo>
                  <a:pt x="0" y="7510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4182" y="4457060"/>
            <a:ext cx="2266972" cy="2266972"/>
          </a:xfrm>
          <a:custGeom>
            <a:avLst/>
            <a:gdLst/>
            <a:ahLst/>
            <a:cxnLst/>
            <a:rect l="l" t="t" r="r" b="b"/>
            <a:pathLst>
              <a:path w="2266972" h="2266972">
                <a:moveTo>
                  <a:pt x="0" y="0"/>
                </a:moveTo>
                <a:lnTo>
                  <a:pt x="2266972" y="0"/>
                </a:lnTo>
                <a:lnTo>
                  <a:pt x="2266972" y="2266971"/>
                </a:lnTo>
                <a:lnTo>
                  <a:pt x="0" y="22669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04455" y="4457060"/>
            <a:ext cx="2266972" cy="2266972"/>
          </a:xfrm>
          <a:custGeom>
            <a:avLst/>
            <a:gdLst/>
            <a:ahLst/>
            <a:cxnLst/>
            <a:rect l="l" t="t" r="r" b="b"/>
            <a:pathLst>
              <a:path w="2266972" h="2266972">
                <a:moveTo>
                  <a:pt x="0" y="0"/>
                </a:moveTo>
                <a:lnTo>
                  <a:pt x="2266971" y="0"/>
                </a:lnTo>
                <a:lnTo>
                  <a:pt x="2266971" y="2266971"/>
                </a:lnTo>
                <a:lnTo>
                  <a:pt x="0" y="22669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54296" y="6974656"/>
            <a:ext cx="2283644" cy="2283644"/>
          </a:xfrm>
          <a:custGeom>
            <a:avLst/>
            <a:gdLst/>
            <a:ahLst/>
            <a:cxnLst/>
            <a:rect l="l" t="t" r="r" b="b"/>
            <a:pathLst>
              <a:path w="2283644" h="2283644">
                <a:moveTo>
                  <a:pt x="0" y="0"/>
                </a:moveTo>
                <a:lnTo>
                  <a:pt x="2283645" y="0"/>
                </a:lnTo>
                <a:lnTo>
                  <a:pt x="2283645" y="2283644"/>
                </a:lnTo>
                <a:lnTo>
                  <a:pt x="0" y="22836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245603" y="4461494"/>
            <a:ext cx="2262537" cy="2262537"/>
          </a:xfrm>
          <a:custGeom>
            <a:avLst/>
            <a:gdLst/>
            <a:ahLst/>
            <a:cxnLst/>
            <a:rect l="l" t="t" r="r" b="b"/>
            <a:pathLst>
              <a:path w="2262537" h="2262537">
                <a:moveTo>
                  <a:pt x="0" y="0"/>
                </a:moveTo>
                <a:lnTo>
                  <a:pt x="2262537" y="0"/>
                </a:lnTo>
                <a:lnTo>
                  <a:pt x="2262537" y="2262537"/>
                </a:lnTo>
                <a:lnTo>
                  <a:pt x="0" y="2262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641490" y="4461494"/>
            <a:ext cx="2262537" cy="2262537"/>
          </a:xfrm>
          <a:custGeom>
            <a:avLst/>
            <a:gdLst/>
            <a:ahLst/>
            <a:cxnLst/>
            <a:rect l="l" t="t" r="r" b="b"/>
            <a:pathLst>
              <a:path w="2262537" h="2262537">
                <a:moveTo>
                  <a:pt x="0" y="0"/>
                </a:moveTo>
                <a:lnTo>
                  <a:pt x="2262537" y="0"/>
                </a:lnTo>
                <a:lnTo>
                  <a:pt x="2262537" y="2262537"/>
                </a:lnTo>
                <a:lnTo>
                  <a:pt x="0" y="226253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809076" y="4457060"/>
            <a:ext cx="2262537" cy="2262537"/>
          </a:xfrm>
          <a:custGeom>
            <a:avLst/>
            <a:gdLst/>
            <a:ahLst/>
            <a:cxnLst/>
            <a:rect l="l" t="t" r="r" b="b"/>
            <a:pathLst>
              <a:path w="2262537" h="2262537">
                <a:moveTo>
                  <a:pt x="0" y="0"/>
                </a:moveTo>
                <a:lnTo>
                  <a:pt x="2262538" y="0"/>
                </a:lnTo>
                <a:lnTo>
                  <a:pt x="2262538" y="2262537"/>
                </a:lnTo>
                <a:lnTo>
                  <a:pt x="0" y="226253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04964" y="4457060"/>
            <a:ext cx="2262537" cy="2262537"/>
          </a:xfrm>
          <a:custGeom>
            <a:avLst/>
            <a:gdLst/>
            <a:ahLst/>
            <a:cxnLst/>
            <a:rect l="l" t="t" r="r" b="b"/>
            <a:pathLst>
              <a:path w="2262537" h="2262537">
                <a:moveTo>
                  <a:pt x="0" y="0"/>
                </a:moveTo>
                <a:lnTo>
                  <a:pt x="2262537" y="0"/>
                </a:lnTo>
                <a:lnTo>
                  <a:pt x="2262537" y="2262537"/>
                </a:lnTo>
                <a:lnTo>
                  <a:pt x="0" y="226253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432993" y="6974656"/>
            <a:ext cx="2283644" cy="2283644"/>
          </a:xfrm>
          <a:custGeom>
            <a:avLst/>
            <a:gdLst/>
            <a:ahLst/>
            <a:cxnLst/>
            <a:rect l="l" t="t" r="r" b="b"/>
            <a:pathLst>
              <a:path w="2283644" h="2283644">
                <a:moveTo>
                  <a:pt x="0" y="0"/>
                </a:moveTo>
                <a:lnTo>
                  <a:pt x="2283644" y="0"/>
                </a:lnTo>
                <a:lnTo>
                  <a:pt x="2283644" y="2283644"/>
                </a:lnTo>
                <a:lnTo>
                  <a:pt x="0" y="22836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996467" y="6974656"/>
            <a:ext cx="2283644" cy="2283644"/>
          </a:xfrm>
          <a:custGeom>
            <a:avLst/>
            <a:gdLst/>
            <a:ahLst/>
            <a:cxnLst/>
            <a:rect l="l" t="t" r="r" b="b"/>
            <a:pathLst>
              <a:path w="2283644" h="2283644">
                <a:moveTo>
                  <a:pt x="0" y="0"/>
                </a:moveTo>
                <a:lnTo>
                  <a:pt x="2283644" y="0"/>
                </a:lnTo>
                <a:lnTo>
                  <a:pt x="2283644" y="2283644"/>
                </a:lnTo>
                <a:lnTo>
                  <a:pt x="0" y="22836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47520" y="1201826"/>
            <a:ext cx="816382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도로 노면 모니터링 시스템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902759" y="2441560"/>
            <a:ext cx="5477462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dirty="0">
                <a:solidFill>
                  <a:srgbClr val="004AAD"/>
                </a:solidFill>
                <a:latin typeface="Lato Bold"/>
              </a:rPr>
              <a:t># 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주행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영상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도로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노면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699" dirty="0" err="1" smtClean="0">
                <a:solidFill>
                  <a:srgbClr val="004AAD"/>
                </a:solidFill>
                <a:latin typeface="Lato Bold"/>
              </a:rPr>
              <a:t>분류</a:t>
            </a:r>
            <a:r>
              <a:rPr lang="en-US" sz="2699" dirty="0" smtClean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699" dirty="0" err="1" smtClean="0">
                <a:solidFill>
                  <a:srgbClr val="004AAD"/>
                </a:solidFill>
                <a:latin typeface="Lato Bold"/>
              </a:rPr>
              <a:t>라벨링</a:t>
            </a:r>
            <a:r>
              <a:rPr lang="en-US" sz="2699" dirty="0" smtClean="0">
                <a:solidFill>
                  <a:srgbClr val="004AAD"/>
                </a:solidFill>
                <a:latin typeface="Lato Bold"/>
              </a:rPr>
              <a:t>(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Resnet34)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69713" y="3541498"/>
            <a:ext cx="3052811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Lato Bold"/>
              </a:rPr>
              <a:t>실제값: Normal(맑음)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981734" y="3541498"/>
            <a:ext cx="3052811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 err="1">
                <a:solidFill>
                  <a:srgbClr val="000000"/>
                </a:solidFill>
                <a:ea typeface="Lato Bold"/>
              </a:rPr>
              <a:t>실제값</a:t>
            </a:r>
            <a:r>
              <a:rPr lang="en-US" sz="2199" dirty="0">
                <a:solidFill>
                  <a:srgbClr val="000000"/>
                </a:solidFill>
                <a:ea typeface="Lato Bold"/>
              </a:rPr>
              <a:t>: Rainy(</a:t>
            </a:r>
            <a:r>
              <a:rPr lang="en-US" sz="2199" dirty="0" err="1">
                <a:solidFill>
                  <a:srgbClr val="000000"/>
                </a:solidFill>
                <a:ea typeface="Lato Bold"/>
              </a:rPr>
              <a:t>빗길</a:t>
            </a:r>
            <a:r>
              <a:rPr lang="en-US" sz="2199" dirty="0">
                <a:solidFill>
                  <a:srgbClr val="000000"/>
                </a:solidFill>
                <a:ea typeface="Lato Bold"/>
              </a:rPr>
              <a:t>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611883" y="3541498"/>
            <a:ext cx="3052811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ea typeface="Lato Bold"/>
              </a:rPr>
              <a:t>실제값: Snowy(눈길)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0858005" cy="10287000"/>
            <a:chOff x="0" y="0"/>
            <a:chExt cx="2859722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59722" cy="2709333"/>
            </a:xfrm>
            <a:custGeom>
              <a:avLst/>
              <a:gdLst/>
              <a:ahLst/>
              <a:cxnLst/>
              <a:rect l="l" t="t" r="r" b="b"/>
              <a:pathLst>
                <a:path w="2859722" h="2709333">
                  <a:moveTo>
                    <a:pt x="0" y="0"/>
                  </a:moveTo>
                  <a:lnTo>
                    <a:pt x="2859722" y="0"/>
                  </a:lnTo>
                  <a:lnTo>
                    <a:pt x="28597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7" name="AutoShape 7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700" y="8581073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11-12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1092" y="1152676"/>
            <a:ext cx="816382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향후 방향성 및 느낀점</a:t>
            </a:r>
          </a:p>
        </p:txBody>
      </p:sp>
      <p:sp>
        <p:nvSpPr>
          <p:cNvPr id="10" name="Freeform 10"/>
          <p:cNvSpPr/>
          <p:nvPr/>
        </p:nvSpPr>
        <p:spPr>
          <a:xfrm>
            <a:off x="863207" y="1162201"/>
            <a:ext cx="976580" cy="813225"/>
          </a:xfrm>
          <a:custGeom>
            <a:avLst/>
            <a:gdLst/>
            <a:ahLst/>
            <a:cxnLst/>
            <a:rect l="l" t="t" r="r" b="b"/>
            <a:pathLst>
              <a:path w="976580" h="813225">
                <a:moveTo>
                  <a:pt x="0" y="0"/>
                </a:moveTo>
                <a:lnTo>
                  <a:pt x="976581" y="0"/>
                </a:lnTo>
                <a:lnTo>
                  <a:pt x="976581" y="813225"/>
                </a:lnTo>
                <a:lnTo>
                  <a:pt x="0" y="8132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626217" y="3565759"/>
            <a:ext cx="8244504" cy="5043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1260" lvl="1" indent="-320630">
              <a:lnSpc>
                <a:spcPts val="4158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ea typeface="Lato"/>
              </a:rPr>
              <a:t>도심, 터널,야간 주행 이미지 데이터 추가 수집을 통한 실전 성능 향샹  도모</a:t>
            </a:r>
          </a:p>
          <a:p>
            <a:pPr>
              <a:lnSpc>
                <a:spcPts val="4158"/>
              </a:lnSpc>
            </a:pPr>
            <a:endParaRPr lang="en-US" sz="2970">
              <a:solidFill>
                <a:srgbClr val="000000"/>
              </a:solidFill>
              <a:ea typeface="Lato"/>
            </a:endParaRPr>
          </a:p>
          <a:p>
            <a:pPr marL="641260" lvl="1" indent="-320630">
              <a:lnSpc>
                <a:spcPts val="4158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ea typeface="Lato"/>
              </a:rPr>
              <a:t>고속도로 포트홀 클래스 추가</a:t>
            </a:r>
          </a:p>
          <a:p>
            <a:pPr>
              <a:lnSpc>
                <a:spcPts val="4158"/>
              </a:lnSpc>
            </a:pPr>
            <a:endParaRPr lang="en-US" sz="2970">
              <a:solidFill>
                <a:srgbClr val="000000"/>
              </a:solidFill>
              <a:ea typeface="Lato"/>
            </a:endParaRPr>
          </a:p>
          <a:p>
            <a:pPr marL="641260" lvl="1" indent="-320630">
              <a:lnSpc>
                <a:spcPts val="4158"/>
              </a:lnSpc>
              <a:buFont typeface="Arial"/>
              <a:buChar char="•"/>
            </a:pPr>
            <a:r>
              <a:rPr lang="en-US" sz="2970">
                <a:solidFill>
                  <a:srgbClr val="000000"/>
                </a:solidFill>
                <a:latin typeface="Lato"/>
              </a:rPr>
              <a:t>CNN 기반의 다양한 아키텍처 모델들을 구현</a:t>
            </a:r>
          </a:p>
          <a:p>
            <a:pPr>
              <a:lnSpc>
                <a:spcPts val="4158"/>
              </a:lnSpc>
            </a:pPr>
            <a:r>
              <a:rPr lang="en-US" sz="2970">
                <a:solidFill>
                  <a:srgbClr val="000000"/>
                </a:solidFill>
                <a:latin typeface="Lato"/>
              </a:rPr>
              <a:t>       하는 경험</a:t>
            </a:r>
          </a:p>
          <a:p>
            <a:pPr>
              <a:lnSpc>
                <a:spcPts val="4158"/>
              </a:lnSpc>
            </a:pPr>
            <a:endParaRPr lang="en-US" sz="2970">
              <a:solidFill>
                <a:srgbClr val="000000"/>
              </a:solidFill>
              <a:latin typeface="Lato"/>
            </a:endParaRPr>
          </a:p>
          <a:p>
            <a:pPr>
              <a:lnSpc>
                <a:spcPts val="3326"/>
              </a:lnSpc>
            </a:pPr>
            <a:endParaRPr lang="en-US" sz="2970">
              <a:solidFill>
                <a:srgbClr val="000000"/>
              </a:solidFill>
              <a:latin typeface="Lato"/>
            </a:endParaRPr>
          </a:p>
          <a:p>
            <a:pPr algn="l">
              <a:lnSpc>
                <a:spcPts val="3326"/>
              </a:lnSpc>
              <a:spcBef>
                <a:spcPct val="0"/>
              </a:spcBef>
            </a:pPr>
            <a:endParaRPr lang="en-US" sz="2970">
              <a:solidFill>
                <a:srgbClr val="000000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917584" y="5550618"/>
            <a:ext cx="5445595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Briefly elaborate on what </a:t>
            </a:r>
          </a:p>
          <a:p>
            <a:pPr marL="0" lvl="0" indent="0" algn="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Lato"/>
              </a:rPr>
              <a:t>you want to discuss.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4760043"/>
            <a:ext cx="8163827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latin typeface="210 도시락"/>
              </a:rPr>
              <a:t>QnA</a:t>
            </a:r>
          </a:p>
        </p:txBody>
      </p:sp>
      <p:sp>
        <p:nvSpPr>
          <p:cNvPr id="5" name="Freeform 5"/>
          <p:cNvSpPr/>
          <p:nvPr/>
        </p:nvSpPr>
        <p:spPr>
          <a:xfrm>
            <a:off x="15718459" y="1028700"/>
            <a:ext cx="1540841" cy="1001547"/>
          </a:xfrm>
          <a:custGeom>
            <a:avLst/>
            <a:gdLst/>
            <a:ahLst/>
            <a:cxnLst/>
            <a:rect l="l" t="t" r="r" b="b"/>
            <a:pathLst>
              <a:path w="1540841" h="1001547">
                <a:moveTo>
                  <a:pt x="0" y="0"/>
                </a:moveTo>
                <a:lnTo>
                  <a:pt x="1540841" y="0"/>
                </a:lnTo>
                <a:lnTo>
                  <a:pt x="1540841" y="1001547"/>
                </a:lnTo>
                <a:lnTo>
                  <a:pt x="0" y="100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917584" y="0"/>
            <a:ext cx="8370416" cy="10287000"/>
            <a:chOff x="0" y="0"/>
            <a:chExt cx="2204554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04554" cy="2709333"/>
            </a:xfrm>
            <a:custGeom>
              <a:avLst/>
              <a:gdLst/>
              <a:ahLst/>
              <a:cxnLst/>
              <a:rect l="l" t="t" r="r" b="b"/>
              <a:pathLst>
                <a:path w="2204554" h="2709333">
                  <a:moveTo>
                    <a:pt x="0" y="0"/>
                  </a:moveTo>
                  <a:lnTo>
                    <a:pt x="2204554" y="0"/>
                  </a:lnTo>
                  <a:lnTo>
                    <a:pt x="220455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7689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0" name="AutoShape 10"/>
          <p:cNvSpPr/>
          <p:nvPr/>
        </p:nvSpPr>
        <p:spPr>
          <a:xfrm>
            <a:off x="-17611372" y="6753871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2640381" y="4206875"/>
            <a:ext cx="3590219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  <a:spcBef>
                <a:spcPct val="0"/>
              </a:spcBef>
            </a:pPr>
            <a:r>
              <a:rPr lang="en-US" sz="5500" dirty="0" err="1">
                <a:solidFill>
                  <a:srgbClr val="000000"/>
                </a:solidFill>
                <a:ea typeface="210 다락방"/>
              </a:rPr>
              <a:t>감사합니다</a:t>
            </a:r>
            <a:r>
              <a:rPr lang="en-US" sz="5500" dirty="0">
                <a:solidFill>
                  <a:srgbClr val="000000"/>
                </a:solidFill>
                <a:ea typeface="210 다락방"/>
              </a:rPr>
              <a:t>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92843" y="5364809"/>
            <a:ext cx="197033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000000"/>
                </a:solidFill>
                <a:latin typeface="210 다락방"/>
              </a:rPr>
              <a:t>AI </a:t>
            </a:r>
            <a:r>
              <a:rPr lang="en-US" sz="2500" dirty="0" err="1">
                <a:solidFill>
                  <a:srgbClr val="000000"/>
                </a:solidFill>
                <a:latin typeface="210 다락방"/>
              </a:rPr>
              <a:t>B반</a:t>
            </a:r>
            <a:r>
              <a:rPr lang="en-US" sz="2500" dirty="0">
                <a:solidFill>
                  <a:srgbClr val="000000"/>
                </a:solidFill>
                <a:latin typeface="210 다락방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210 다락방"/>
              </a:rPr>
              <a:t>화이팅</a:t>
            </a:r>
            <a:r>
              <a:rPr lang="en-US" sz="2500" dirty="0">
                <a:solidFill>
                  <a:srgbClr val="000000"/>
                </a:solidFill>
                <a:latin typeface="210 다락방"/>
              </a:rPr>
              <a:t>!</a:t>
            </a:r>
          </a:p>
        </p:txBody>
      </p:sp>
      <p:sp>
        <p:nvSpPr>
          <p:cNvPr id="13" name="AutoShape 13"/>
          <p:cNvSpPr/>
          <p:nvPr/>
        </p:nvSpPr>
        <p:spPr>
          <a:xfrm>
            <a:off x="0" y="6730059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Freeform 14"/>
          <p:cNvSpPr/>
          <p:nvPr/>
        </p:nvSpPr>
        <p:spPr>
          <a:xfrm>
            <a:off x="16492846" y="8874304"/>
            <a:ext cx="1532908" cy="996390"/>
          </a:xfrm>
          <a:custGeom>
            <a:avLst/>
            <a:gdLst/>
            <a:ahLst/>
            <a:cxnLst/>
            <a:rect l="l" t="t" r="r" b="b"/>
            <a:pathLst>
              <a:path w="1532908" h="996390">
                <a:moveTo>
                  <a:pt x="0" y="0"/>
                </a:moveTo>
                <a:lnTo>
                  <a:pt x="1532908" y="0"/>
                </a:lnTo>
                <a:lnTo>
                  <a:pt x="1532908" y="996390"/>
                </a:lnTo>
                <a:lnTo>
                  <a:pt x="0" y="9963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2640381" y="8764832"/>
            <a:ext cx="359783" cy="493468"/>
          </a:xfrm>
          <a:custGeom>
            <a:avLst/>
            <a:gdLst/>
            <a:ahLst/>
            <a:cxnLst/>
            <a:rect l="l" t="t" r="r" b="b"/>
            <a:pathLst>
              <a:path w="359783" h="493468">
                <a:moveTo>
                  <a:pt x="0" y="0"/>
                </a:moveTo>
                <a:lnTo>
                  <a:pt x="359783" y="0"/>
                </a:lnTo>
                <a:lnTo>
                  <a:pt x="359783" y="493468"/>
                </a:lnTo>
                <a:lnTo>
                  <a:pt x="0" y="4934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2640381" y="7720659"/>
            <a:ext cx="381406" cy="293336"/>
          </a:xfrm>
          <a:custGeom>
            <a:avLst/>
            <a:gdLst/>
            <a:ahLst/>
            <a:cxnLst/>
            <a:rect l="l" t="t" r="r" b="b"/>
            <a:pathLst>
              <a:path w="381406" h="293336">
                <a:moveTo>
                  <a:pt x="0" y="0"/>
                </a:moveTo>
                <a:lnTo>
                  <a:pt x="381407" y="0"/>
                </a:lnTo>
                <a:lnTo>
                  <a:pt x="381407" y="293336"/>
                </a:lnTo>
                <a:lnTo>
                  <a:pt x="0" y="293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3678318" y="7682559"/>
            <a:ext cx="2421548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5"/>
              </a:lnSpc>
              <a:spcBef>
                <a:spcPct val="0"/>
              </a:spcBef>
            </a:pPr>
            <a:r>
              <a:rPr lang="en-US" sz="1904">
                <a:solidFill>
                  <a:srgbClr val="004AAD"/>
                </a:solidFill>
                <a:ea typeface="Gothic A1 Heavy"/>
              </a:rPr>
              <a:t>이메일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678318" y="8073600"/>
            <a:ext cx="2421548" cy="28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85"/>
              </a:lnSpc>
              <a:spcBef>
                <a:spcPct val="0"/>
              </a:spcBef>
            </a:pPr>
            <a:r>
              <a:rPr lang="en-US" sz="1904">
                <a:solidFill>
                  <a:srgbClr val="000000"/>
                </a:solidFill>
                <a:latin typeface="Lato"/>
              </a:rPr>
              <a:t>ypd04208</a:t>
            </a:r>
            <a:r>
              <a:rPr lang="en-US" sz="1904" u="none">
                <a:solidFill>
                  <a:srgbClr val="000000"/>
                </a:solidFill>
                <a:latin typeface="Lato"/>
              </a:rPr>
              <a:t>@gmail.com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12249" y="8791150"/>
            <a:ext cx="2738363" cy="352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2"/>
              </a:lnSpc>
              <a:spcBef>
                <a:spcPct val="0"/>
              </a:spcBef>
            </a:pPr>
            <a:r>
              <a:rPr lang="en-US" sz="2060" u="none">
                <a:solidFill>
                  <a:srgbClr val="004AAD"/>
                </a:solidFill>
                <a:ea typeface="Gothic A1 Heavy"/>
              </a:rPr>
              <a:t>전화번호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712249" y="9216249"/>
            <a:ext cx="2738363" cy="31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472"/>
              </a:lnSpc>
              <a:spcBef>
                <a:spcPct val="0"/>
              </a:spcBef>
            </a:pPr>
            <a:r>
              <a:rPr lang="en-US" sz="2060">
                <a:solidFill>
                  <a:srgbClr val="000000"/>
                </a:solidFill>
                <a:latin typeface="Lato"/>
              </a:rPr>
              <a:t>010-3439-3762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8622" y="4500562"/>
            <a:ext cx="632040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목차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679129" y="0"/>
            <a:ext cx="10608871" cy="10287000"/>
            <a:chOff x="0" y="0"/>
            <a:chExt cx="2794106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94106" cy="2709333"/>
            </a:xfrm>
            <a:custGeom>
              <a:avLst/>
              <a:gdLst/>
              <a:ahLst/>
              <a:cxnLst/>
              <a:rect l="l" t="t" r="r" b="b"/>
              <a:pathLst>
                <a:path w="2794106" h="2709333">
                  <a:moveTo>
                    <a:pt x="0" y="0"/>
                  </a:moveTo>
                  <a:lnTo>
                    <a:pt x="2794106" y="0"/>
                  </a:lnTo>
                  <a:lnTo>
                    <a:pt x="279410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80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787787"/>
              </p:ext>
            </p:extLst>
          </p:nvPr>
        </p:nvGraphicFramePr>
        <p:xfrm>
          <a:off x="10019028" y="2481773"/>
          <a:ext cx="6330804" cy="7467600"/>
        </p:xfrm>
        <a:graphic>
          <a:graphicData uri="http://schemas.openxmlformats.org/drawingml/2006/table">
            <a:tbl>
              <a:tblPr/>
              <a:tblGrid>
                <a:gridCol w="1753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7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La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ea typeface="Lato"/>
                        </a:rPr>
                        <a:t>주제 선정 배경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La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ea typeface="Lato"/>
                        </a:rPr>
                        <a:t>데이터 수집 및 전처리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La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ea typeface="Lato"/>
                        </a:rPr>
                        <a:t>모델링 및 평가 지표 비교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La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ea typeface="Lato"/>
                        </a:rPr>
                        <a:t>도로 노면 모니터링 시스템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r>
                        <a:rPr lang="en-US" sz="2699">
                          <a:solidFill>
                            <a:srgbClr val="004AAD"/>
                          </a:solidFill>
                          <a:latin typeface="Lato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r>
                        <a:rPr lang="ko-KR" altLang="en-US" sz="2499" u="sng" dirty="0" smtClean="0">
                          <a:solidFill>
                            <a:schemeClr val="tx1"/>
                          </a:solidFill>
                        </a:rPr>
                        <a:t>향후 방향성 및 </a:t>
                      </a:r>
                      <a:r>
                        <a:rPr lang="ko-KR" altLang="en-US" sz="2499" u="sng" dirty="0" err="1" smtClean="0">
                          <a:solidFill>
                            <a:schemeClr val="tx1"/>
                          </a:solidFill>
                        </a:rPr>
                        <a:t>느낀점</a:t>
                      </a:r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3450">
                <a:tc>
                  <a:txBody>
                    <a:bodyPr/>
                    <a:lstStyle/>
                    <a:p>
                      <a:pPr algn="ctr">
                        <a:lnSpc>
                          <a:spcPts val="37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34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AutoShape 8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9" name="AutoShape 9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2-12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434521" y="5576993"/>
            <a:ext cx="3987800" cy="2243137"/>
          </a:xfrm>
          <a:custGeom>
            <a:avLst/>
            <a:gdLst/>
            <a:ahLst/>
            <a:cxnLst/>
            <a:rect l="l" t="t" r="r" b="b"/>
            <a:pathLst>
              <a:path w="3987800" h="2243137">
                <a:moveTo>
                  <a:pt x="0" y="0"/>
                </a:moveTo>
                <a:lnTo>
                  <a:pt x="3987800" y="0"/>
                </a:lnTo>
                <a:lnTo>
                  <a:pt x="3987800" y="2243138"/>
                </a:lnTo>
                <a:lnTo>
                  <a:pt x="0" y="2243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605997" y="5576993"/>
            <a:ext cx="3987800" cy="2243137"/>
          </a:xfrm>
          <a:custGeom>
            <a:avLst/>
            <a:gdLst/>
            <a:ahLst/>
            <a:cxnLst/>
            <a:rect l="l" t="t" r="r" b="b"/>
            <a:pathLst>
              <a:path w="3987800" h="2243137">
                <a:moveTo>
                  <a:pt x="0" y="0"/>
                </a:moveTo>
                <a:lnTo>
                  <a:pt x="3987800" y="0"/>
                </a:lnTo>
                <a:lnTo>
                  <a:pt x="3987800" y="2243138"/>
                </a:lnTo>
                <a:lnTo>
                  <a:pt x="0" y="2243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843931" y="5576993"/>
            <a:ext cx="3987800" cy="2243137"/>
          </a:xfrm>
          <a:custGeom>
            <a:avLst/>
            <a:gdLst/>
            <a:ahLst/>
            <a:cxnLst/>
            <a:rect l="l" t="t" r="r" b="b"/>
            <a:pathLst>
              <a:path w="3987800" h="2243137">
                <a:moveTo>
                  <a:pt x="0" y="0"/>
                </a:moveTo>
                <a:lnTo>
                  <a:pt x="3987800" y="0"/>
                </a:lnTo>
                <a:lnTo>
                  <a:pt x="3987800" y="2243138"/>
                </a:lnTo>
                <a:lnTo>
                  <a:pt x="0" y="2243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015050" y="5576993"/>
            <a:ext cx="3987800" cy="2243137"/>
          </a:xfrm>
          <a:custGeom>
            <a:avLst/>
            <a:gdLst/>
            <a:ahLst/>
            <a:cxnLst/>
            <a:rect l="l" t="t" r="r" b="b"/>
            <a:pathLst>
              <a:path w="3987800" h="2243137">
                <a:moveTo>
                  <a:pt x="0" y="0"/>
                </a:moveTo>
                <a:lnTo>
                  <a:pt x="3987800" y="0"/>
                </a:lnTo>
                <a:lnTo>
                  <a:pt x="3987800" y="2243138"/>
                </a:lnTo>
                <a:lnTo>
                  <a:pt x="0" y="22431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625913" y="2966888"/>
            <a:ext cx="8510704" cy="350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Lato Bold"/>
              </a:rPr>
              <a:t># 차량 운행 중 빗길 혹은 눈길 등 안전을 위협할 수 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004AAD"/>
                </a:solidFill>
                <a:latin typeface="Lato Bold"/>
              </a:rPr>
              <a:t>              있는 도로 노면을 분류하는 </a:t>
            </a:r>
            <a:r>
              <a:rPr lang="en-US" sz="3000">
                <a:solidFill>
                  <a:srgbClr val="004AAD"/>
                </a:solidFill>
                <a:ea typeface="Lato Bold"/>
              </a:rPr>
              <a:t>프로젝트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4AAD"/>
              </a:solidFill>
              <a:ea typeface="Lato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4AAD"/>
              </a:solidFill>
              <a:ea typeface="Lato Bold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4AAD"/>
              </a:solidFill>
              <a:ea typeface="Lato Bold"/>
            </a:endParaRPr>
          </a:p>
          <a:p>
            <a:pPr>
              <a:lnSpc>
                <a:spcPts val="3360"/>
              </a:lnSpc>
            </a:pPr>
            <a:endParaRPr lang="en-US" sz="3000">
              <a:solidFill>
                <a:srgbClr val="004AAD"/>
              </a:solidFill>
              <a:ea typeface="Lato Bold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3000">
              <a:solidFill>
                <a:srgbClr val="004AAD"/>
              </a:solidFill>
              <a:ea typeface="Lato Bold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1246976" y="1552516"/>
            <a:ext cx="1181445" cy="868498"/>
          </a:xfrm>
          <a:custGeom>
            <a:avLst/>
            <a:gdLst/>
            <a:ahLst/>
            <a:cxnLst/>
            <a:rect l="l" t="t" r="r" b="b"/>
            <a:pathLst>
              <a:path w="1181445" h="868498">
                <a:moveTo>
                  <a:pt x="0" y="0"/>
                </a:moveTo>
                <a:lnTo>
                  <a:pt x="1181445" y="0"/>
                </a:lnTo>
                <a:lnTo>
                  <a:pt x="1181445" y="868498"/>
                </a:lnTo>
                <a:lnTo>
                  <a:pt x="0" y="8684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45020" y="1582814"/>
            <a:ext cx="505406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프로젝트 주제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3-12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79464" y="4723298"/>
            <a:ext cx="200693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Lato Bold"/>
              </a:rPr>
              <a:t>Rainy(</a:t>
            </a:r>
            <a:r>
              <a:rPr lang="en-US" sz="2199" dirty="0" err="1">
                <a:solidFill>
                  <a:srgbClr val="000000"/>
                </a:solidFill>
                <a:latin typeface="Lato Bold"/>
              </a:rPr>
              <a:t>빗길</a:t>
            </a:r>
            <a:r>
              <a:rPr lang="en-US" sz="2199" dirty="0">
                <a:solidFill>
                  <a:srgbClr val="000000"/>
                </a:solidFill>
                <a:latin typeface="Lato Bold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888874" y="4780915"/>
            <a:ext cx="2122526" cy="3718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 dirty="0">
                <a:solidFill>
                  <a:srgbClr val="000000"/>
                </a:solidFill>
                <a:latin typeface="Lato Bold"/>
              </a:rPr>
              <a:t>Snowy(</a:t>
            </a:r>
            <a:r>
              <a:rPr lang="en-US" sz="2199" dirty="0" err="1">
                <a:solidFill>
                  <a:srgbClr val="000000"/>
                </a:solidFill>
                <a:latin typeface="Lato Bold"/>
              </a:rPr>
              <a:t>눈길</a:t>
            </a:r>
            <a:r>
              <a:rPr lang="en-US" sz="2199" dirty="0">
                <a:solidFill>
                  <a:srgbClr val="000000"/>
                </a:solidFill>
                <a:latin typeface="Lato Bold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06723" y="5716771"/>
            <a:ext cx="3484478" cy="2795642"/>
          </a:xfrm>
          <a:custGeom>
            <a:avLst/>
            <a:gdLst/>
            <a:ahLst/>
            <a:cxnLst/>
            <a:rect l="l" t="t" r="r" b="b"/>
            <a:pathLst>
              <a:path w="3484478" h="2795642">
                <a:moveTo>
                  <a:pt x="0" y="0"/>
                </a:moveTo>
                <a:lnTo>
                  <a:pt x="3484478" y="0"/>
                </a:lnTo>
                <a:lnTo>
                  <a:pt x="3484478" y="2795642"/>
                </a:lnTo>
                <a:lnTo>
                  <a:pt x="0" y="279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521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474048" y="3471103"/>
            <a:ext cx="3223797" cy="2614808"/>
            <a:chOff x="0" y="0"/>
            <a:chExt cx="4298397" cy="348641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 l="9044" r="9044"/>
            <a:stretch>
              <a:fillRect/>
            </a:stretch>
          </p:blipFill>
          <p:spPr>
            <a:xfrm>
              <a:off x="0" y="0"/>
              <a:ext cx="4298397" cy="3486410"/>
            </a:xfrm>
            <a:prstGeom prst="rect">
              <a:avLst/>
            </a:prstGeom>
          </p:spPr>
        </p:pic>
      </p:grpSp>
      <p:sp>
        <p:nvSpPr>
          <p:cNvPr id="5" name="TextBox 5"/>
          <p:cNvSpPr txBox="1"/>
          <p:nvPr/>
        </p:nvSpPr>
        <p:spPr>
          <a:xfrm>
            <a:off x="1028700" y="1632833"/>
            <a:ext cx="632040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주제 선정 배경</a:t>
            </a:r>
          </a:p>
        </p:txBody>
      </p:sp>
      <p:sp>
        <p:nvSpPr>
          <p:cNvPr id="6" name="AutoShape 6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7" name="AutoShape 7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191994" y="1594733"/>
            <a:ext cx="716416" cy="815795"/>
          </a:xfrm>
          <a:custGeom>
            <a:avLst/>
            <a:gdLst/>
            <a:ahLst/>
            <a:cxnLst/>
            <a:rect l="l" t="t" r="r" b="b"/>
            <a:pathLst>
              <a:path w="716416" h="815795">
                <a:moveTo>
                  <a:pt x="0" y="0"/>
                </a:moveTo>
                <a:lnTo>
                  <a:pt x="716416" y="0"/>
                </a:lnTo>
                <a:lnTo>
                  <a:pt x="716416" y="815794"/>
                </a:lnTo>
                <a:lnTo>
                  <a:pt x="0" y="8157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473082" y="2002630"/>
            <a:ext cx="3484478" cy="2614808"/>
          </a:xfrm>
          <a:custGeom>
            <a:avLst/>
            <a:gdLst/>
            <a:ahLst/>
            <a:cxnLst/>
            <a:rect l="l" t="t" r="r" b="b"/>
            <a:pathLst>
              <a:path w="3484478" h="2614808">
                <a:moveTo>
                  <a:pt x="0" y="0"/>
                </a:moveTo>
                <a:lnTo>
                  <a:pt x="3484478" y="0"/>
                </a:lnTo>
                <a:lnTo>
                  <a:pt x="3484478" y="2614808"/>
                </a:lnTo>
                <a:lnTo>
                  <a:pt x="0" y="2614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62156" y="4410842"/>
            <a:ext cx="8327303" cy="350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Lato"/>
              </a:rPr>
              <a:t>자율 주행 버스 AR HUD 시스템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ea typeface="Lato"/>
            </a:endParaRP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ea typeface="Lato"/>
            </a:endParaRP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ea typeface="Lato"/>
              </a:rPr>
              <a:t>실시간 고속도로 노면 상태 정보 제공 서비스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00000"/>
              </a:solidFill>
              <a:ea typeface="Lato"/>
            </a:endParaRPr>
          </a:p>
          <a:p>
            <a:pPr>
              <a:lnSpc>
                <a:spcPts val="3360"/>
              </a:lnSpc>
            </a:pPr>
            <a:endParaRPr lang="en-US" sz="3000">
              <a:solidFill>
                <a:srgbClr val="000000"/>
              </a:solidFill>
              <a:ea typeface="Lato"/>
            </a:endParaRPr>
          </a:p>
          <a:p>
            <a:pPr algn="l">
              <a:lnSpc>
                <a:spcPts val="336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ea typeface="Lato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4-12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412124" y="5024662"/>
            <a:ext cx="46022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Gothic A1 Heavy"/>
              </a:rPr>
              <a:t># 1 데이터 수집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12124" y="6155966"/>
            <a:ext cx="4602285" cy="350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Youtube 고속도로 주행 영상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     (20000개 .png 데이터)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Lato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AI HUB '다양한 기상 상황 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    주행 데이터'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    (10000개 .png 데이터)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Lato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3개 클래스 총 3만개 데이터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      (맑음,빗길,눈길)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842631" y="5024662"/>
            <a:ext cx="359194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Gothic A1 Heavy"/>
              </a:rPr>
              <a:t># 2 데이터 전처리(1)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44699" y="7345134"/>
            <a:ext cx="3591946" cy="772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Youtube 영상 데이터</a:t>
            </a:r>
          </a:p>
          <a:p>
            <a:pPr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Lato"/>
              </a:rPr>
              <a:t>          =&gt; 이미지 데이터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244447" y="5024662"/>
            <a:ext cx="460228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240"/>
              </a:lnSpc>
              <a:spcBef>
                <a:spcPct val="0"/>
              </a:spcBef>
            </a:pPr>
            <a:r>
              <a:rPr lang="en-US" sz="2700">
                <a:solidFill>
                  <a:srgbClr val="004AAD"/>
                </a:solidFill>
                <a:latin typeface="Gothic A1 Heavy"/>
              </a:rPr>
              <a:t># 3 데이터 전처리(2)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428145" y="6531970"/>
            <a:ext cx="3921687" cy="1163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Transform.Lambda() 활용</a:t>
            </a:r>
          </a:p>
          <a:p>
            <a:pPr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Lato"/>
            </a:endParaRPr>
          </a:p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ea typeface="Lato"/>
              </a:rPr>
              <a:t>도로 노면 중심으로 Crop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5-12</a:t>
            </a:r>
          </a:p>
        </p:txBody>
      </p:sp>
      <p:sp>
        <p:nvSpPr>
          <p:cNvPr id="9" name="AutoShape 9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10" name="Freeform 10"/>
          <p:cNvSpPr/>
          <p:nvPr/>
        </p:nvSpPr>
        <p:spPr>
          <a:xfrm>
            <a:off x="6842631" y="3697601"/>
            <a:ext cx="968032" cy="934591"/>
          </a:xfrm>
          <a:custGeom>
            <a:avLst/>
            <a:gdLst/>
            <a:ahLst/>
            <a:cxnLst/>
            <a:rect l="l" t="t" r="r" b="b"/>
            <a:pathLst>
              <a:path w="968032" h="934591">
                <a:moveTo>
                  <a:pt x="0" y="0"/>
                </a:moveTo>
                <a:lnTo>
                  <a:pt x="968032" y="0"/>
                </a:lnTo>
                <a:lnTo>
                  <a:pt x="96803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12124" y="3697601"/>
            <a:ext cx="934591" cy="934591"/>
          </a:xfrm>
          <a:custGeom>
            <a:avLst/>
            <a:gdLst/>
            <a:ahLst/>
            <a:cxnLst/>
            <a:rect l="l" t="t" r="r" b="b"/>
            <a:pathLst>
              <a:path w="934591" h="934591">
                <a:moveTo>
                  <a:pt x="0" y="0"/>
                </a:moveTo>
                <a:lnTo>
                  <a:pt x="934591" y="0"/>
                </a:lnTo>
                <a:lnTo>
                  <a:pt x="934591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244447" y="3697601"/>
            <a:ext cx="659312" cy="934591"/>
          </a:xfrm>
          <a:custGeom>
            <a:avLst/>
            <a:gdLst/>
            <a:ahLst/>
            <a:cxnLst/>
            <a:rect l="l" t="t" r="r" b="b"/>
            <a:pathLst>
              <a:path w="659312" h="934591">
                <a:moveTo>
                  <a:pt x="0" y="0"/>
                </a:moveTo>
                <a:lnTo>
                  <a:pt x="659312" y="0"/>
                </a:lnTo>
                <a:lnTo>
                  <a:pt x="659312" y="934591"/>
                </a:lnTo>
                <a:lnTo>
                  <a:pt x="0" y="9345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036416" y="1400267"/>
            <a:ext cx="632040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데이터 수집 및 전처리</a:t>
            </a:r>
          </a:p>
        </p:txBody>
      </p:sp>
      <p:sp>
        <p:nvSpPr>
          <p:cNvPr id="14" name="AutoShape 14"/>
          <p:cNvSpPr/>
          <p:nvPr/>
        </p:nvSpPr>
        <p:spPr>
          <a:xfrm flipV="1">
            <a:off x="17259300" y="0"/>
            <a:ext cx="0" cy="102870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Freeform 15"/>
          <p:cNvSpPr/>
          <p:nvPr/>
        </p:nvSpPr>
        <p:spPr>
          <a:xfrm>
            <a:off x="946272" y="1358278"/>
            <a:ext cx="931704" cy="931704"/>
          </a:xfrm>
          <a:custGeom>
            <a:avLst/>
            <a:gdLst/>
            <a:ahLst/>
            <a:cxnLst/>
            <a:rect l="l" t="t" r="r" b="b"/>
            <a:pathLst>
              <a:path w="931704" h="931704">
                <a:moveTo>
                  <a:pt x="0" y="0"/>
                </a:moveTo>
                <a:lnTo>
                  <a:pt x="931704" y="0"/>
                </a:lnTo>
                <a:lnTo>
                  <a:pt x="931704" y="931703"/>
                </a:lnTo>
                <a:lnTo>
                  <a:pt x="0" y="9317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7044699" y="6531970"/>
            <a:ext cx="3591946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81" lvl="1" indent="-237491">
              <a:lnSpc>
                <a:spcPts val="3080"/>
              </a:lnSpc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  <a:latin typeface="Lato"/>
              </a:rPr>
              <a:t>OpenCV 활용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21383" y="1057511"/>
            <a:ext cx="632040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데이터 전처리(1)</a:t>
            </a:r>
          </a:p>
        </p:txBody>
      </p:sp>
      <p:sp>
        <p:nvSpPr>
          <p:cNvPr id="5" name="Freeform 5"/>
          <p:cNvSpPr/>
          <p:nvPr/>
        </p:nvSpPr>
        <p:spPr>
          <a:xfrm>
            <a:off x="779896" y="1133711"/>
            <a:ext cx="797624" cy="627948"/>
          </a:xfrm>
          <a:custGeom>
            <a:avLst/>
            <a:gdLst/>
            <a:ahLst/>
            <a:cxnLst/>
            <a:rect l="l" t="t" r="r" b="b"/>
            <a:pathLst>
              <a:path w="797624" h="627948">
                <a:moveTo>
                  <a:pt x="0" y="0"/>
                </a:moveTo>
                <a:lnTo>
                  <a:pt x="797624" y="0"/>
                </a:lnTo>
                <a:lnTo>
                  <a:pt x="797624" y="627948"/>
                </a:lnTo>
                <a:lnTo>
                  <a:pt x="0" y="62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742849" y="4816338"/>
            <a:ext cx="2891453" cy="1798620"/>
          </a:xfrm>
          <a:custGeom>
            <a:avLst/>
            <a:gdLst/>
            <a:ahLst/>
            <a:cxnLst/>
            <a:rect l="l" t="t" r="r" b="b"/>
            <a:pathLst>
              <a:path w="2891453" h="1798620">
                <a:moveTo>
                  <a:pt x="0" y="0"/>
                </a:moveTo>
                <a:lnTo>
                  <a:pt x="2891452" y="0"/>
                </a:lnTo>
                <a:lnTo>
                  <a:pt x="2891452" y="1798620"/>
                </a:lnTo>
                <a:lnTo>
                  <a:pt x="0" y="17986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981665">
            <a:off x="6192135" y="4058415"/>
            <a:ext cx="2048401" cy="934583"/>
          </a:xfrm>
          <a:custGeom>
            <a:avLst/>
            <a:gdLst/>
            <a:ahLst/>
            <a:cxnLst/>
            <a:rect l="l" t="t" r="r" b="b"/>
            <a:pathLst>
              <a:path w="2048401" h="934583">
                <a:moveTo>
                  <a:pt x="0" y="0"/>
                </a:moveTo>
                <a:lnTo>
                  <a:pt x="2048402" y="0"/>
                </a:lnTo>
                <a:lnTo>
                  <a:pt x="2048402" y="934583"/>
                </a:lnTo>
                <a:lnTo>
                  <a:pt x="0" y="93458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969750">
            <a:off x="6301515" y="6171451"/>
            <a:ext cx="1944142" cy="887015"/>
          </a:xfrm>
          <a:custGeom>
            <a:avLst/>
            <a:gdLst/>
            <a:ahLst/>
            <a:cxnLst/>
            <a:rect l="l" t="t" r="r" b="b"/>
            <a:pathLst>
              <a:path w="1944142" h="887015">
                <a:moveTo>
                  <a:pt x="0" y="0"/>
                </a:moveTo>
                <a:lnTo>
                  <a:pt x="1944143" y="0"/>
                </a:lnTo>
                <a:lnTo>
                  <a:pt x="1944143" y="887015"/>
                </a:lnTo>
                <a:lnTo>
                  <a:pt x="0" y="8870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435515" y="4201852"/>
            <a:ext cx="761771" cy="855923"/>
          </a:xfrm>
          <a:custGeom>
            <a:avLst/>
            <a:gdLst/>
            <a:ahLst/>
            <a:cxnLst/>
            <a:rect l="l" t="t" r="r" b="b"/>
            <a:pathLst>
              <a:path w="761771" h="855923">
                <a:moveTo>
                  <a:pt x="0" y="0"/>
                </a:moveTo>
                <a:lnTo>
                  <a:pt x="761771" y="0"/>
                </a:lnTo>
                <a:lnTo>
                  <a:pt x="761771" y="855923"/>
                </a:lnTo>
                <a:lnTo>
                  <a:pt x="0" y="855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941652" y="2601476"/>
            <a:ext cx="2285079" cy="1285357"/>
          </a:xfrm>
          <a:custGeom>
            <a:avLst/>
            <a:gdLst/>
            <a:ahLst/>
            <a:cxnLst/>
            <a:rect l="l" t="t" r="r" b="b"/>
            <a:pathLst>
              <a:path w="2285079" h="1285357">
                <a:moveTo>
                  <a:pt x="0" y="0"/>
                </a:moveTo>
                <a:lnTo>
                  <a:pt x="2285078" y="0"/>
                </a:lnTo>
                <a:lnTo>
                  <a:pt x="2285078" y="1285357"/>
                </a:lnTo>
                <a:lnTo>
                  <a:pt x="0" y="12853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494291" y="2589601"/>
            <a:ext cx="2306190" cy="1297232"/>
          </a:xfrm>
          <a:custGeom>
            <a:avLst/>
            <a:gdLst/>
            <a:ahLst/>
            <a:cxnLst/>
            <a:rect l="l" t="t" r="r" b="b"/>
            <a:pathLst>
              <a:path w="2306190" h="1297232">
                <a:moveTo>
                  <a:pt x="0" y="0"/>
                </a:moveTo>
                <a:lnTo>
                  <a:pt x="2306189" y="0"/>
                </a:lnTo>
                <a:lnTo>
                  <a:pt x="2306189" y="1297232"/>
                </a:lnTo>
                <a:lnTo>
                  <a:pt x="0" y="12972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1045226" y="2571981"/>
            <a:ext cx="2306190" cy="1297232"/>
          </a:xfrm>
          <a:custGeom>
            <a:avLst/>
            <a:gdLst/>
            <a:ahLst/>
            <a:cxnLst/>
            <a:rect l="l" t="t" r="r" b="b"/>
            <a:pathLst>
              <a:path w="2306190" h="1297232">
                <a:moveTo>
                  <a:pt x="0" y="0"/>
                </a:moveTo>
                <a:lnTo>
                  <a:pt x="2306190" y="0"/>
                </a:lnTo>
                <a:lnTo>
                  <a:pt x="2306190" y="1297232"/>
                </a:lnTo>
                <a:lnTo>
                  <a:pt x="0" y="12972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533751" y="2554361"/>
            <a:ext cx="2368838" cy="1332472"/>
          </a:xfrm>
          <a:custGeom>
            <a:avLst/>
            <a:gdLst/>
            <a:ahLst/>
            <a:cxnLst/>
            <a:rect l="l" t="t" r="r" b="b"/>
            <a:pathLst>
              <a:path w="2368838" h="1332472">
                <a:moveTo>
                  <a:pt x="0" y="0"/>
                </a:moveTo>
                <a:lnTo>
                  <a:pt x="2368839" y="0"/>
                </a:lnTo>
                <a:lnTo>
                  <a:pt x="2368839" y="1332472"/>
                </a:lnTo>
                <a:lnTo>
                  <a:pt x="0" y="133247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8577128" y="6556463"/>
            <a:ext cx="2368838" cy="1332472"/>
          </a:xfrm>
          <a:custGeom>
            <a:avLst/>
            <a:gdLst/>
            <a:ahLst/>
            <a:cxnLst/>
            <a:rect l="l" t="t" r="r" b="b"/>
            <a:pathLst>
              <a:path w="2368838" h="1332472">
                <a:moveTo>
                  <a:pt x="0" y="0"/>
                </a:moveTo>
                <a:lnTo>
                  <a:pt x="2368838" y="0"/>
                </a:lnTo>
                <a:lnTo>
                  <a:pt x="2368838" y="1332471"/>
                </a:lnTo>
                <a:lnTo>
                  <a:pt x="0" y="133247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1088603" y="6556463"/>
            <a:ext cx="2306190" cy="1297232"/>
          </a:xfrm>
          <a:custGeom>
            <a:avLst/>
            <a:gdLst/>
            <a:ahLst/>
            <a:cxnLst/>
            <a:rect l="l" t="t" r="r" b="b"/>
            <a:pathLst>
              <a:path w="2306190" h="1297232">
                <a:moveTo>
                  <a:pt x="0" y="0"/>
                </a:moveTo>
                <a:lnTo>
                  <a:pt x="2306190" y="0"/>
                </a:lnTo>
                <a:lnTo>
                  <a:pt x="2306190" y="1297231"/>
                </a:lnTo>
                <a:lnTo>
                  <a:pt x="0" y="1297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3537668" y="6556463"/>
            <a:ext cx="2262813" cy="1283538"/>
          </a:xfrm>
          <a:custGeom>
            <a:avLst/>
            <a:gdLst/>
            <a:ahLst/>
            <a:cxnLst/>
            <a:rect l="l" t="t" r="r" b="b"/>
            <a:pathLst>
              <a:path w="2262813" h="1283538">
                <a:moveTo>
                  <a:pt x="0" y="0"/>
                </a:moveTo>
                <a:lnTo>
                  <a:pt x="2262812" y="0"/>
                </a:lnTo>
                <a:lnTo>
                  <a:pt x="2262812" y="1283538"/>
                </a:lnTo>
                <a:lnTo>
                  <a:pt x="0" y="128353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r="-841"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943355" y="6556463"/>
            <a:ext cx="2281846" cy="1283538"/>
          </a:xfrm>
          <a:custGeom>
            <a:avLst/>
            <a:gdLst/>
            <a:ahLst/>
            <a:cxnLst/>
            <a:rect l="l" t="t" r="r" b="b"/>
            <a:pathLst>
              <a:path w="2281846" h="1283538">
                <a:moveTo>
                  <a:pt x="0" y="0"/>
                </a:moveTo>
                <a:lnTo>
                  <a:pt x="2281847" y="0"/>
                </a:lnTo>
                <a:lnTo>
                  <a:pt x="2281847" y="1283538"/>
                </a:lnTo>
                <a:lnTo>
                  <a:pt x="0" y="1283538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0735290" y="8282468"/>
            <a:ext cx="5289903" cy="771627"/>
            <a:chOff x="0" y="0"/>
            <a:chExt cx="7053203" cy="1028836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28575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004AAD"/>
                  </a:solidFill>
                  <a:latin typeface="Lato Bold"/>
                </a:rPr>
                <a:t> # 20프레임당 1장 저장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554914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ea typeface="Lato"/>
                </a:rPr>
                <a:t>비교적 불연속적인 이미지 데이터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28701" y="2451676"/>
            <a:ext cx="46863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Lato Bold"/>
              </a:rPr>
              <a:t># 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Youtube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영상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데이터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frame </a:t>
            </a:r>
            <a:endParaRPr lang="en-US" sz="2700" dirty="0" smtClean="0">
              <a:solidFill>
                <a:srgbClr val="004AAD"/>
              </a:solidFill>
              <a:latin typeface="Lato Bold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 smtClean="0">
                <a:solidFill>
                  <a:srgbClr val="004AAD"/>
                </a:solidFill>
                <a:latin typeface="Lato Bold"/>
              </a:rPr>
              <a:t>            </a:t>
            </a:r>
            <a:r>
              <a:rPr lang="en-US" sz="2700" dirty="0" err="1" smtClean="0">
                <a:solidFill>
                  <a:srgbClr val="004AAD"/>
                </a:solidFill>
                <a:latin typeface="Lato Bold"/>
              </a:rPr>
              <a:t>단위</a:t>
            </a:r>
            <a:r>
              <a:rPr lang="en-US" sz="2700" dirty="0" smtClean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 smtClean="0">
                <a:solidFill>
                  <a:srgbClr val="004AAD"/>
                </a:solidFill>
                <a:latin typeface="Lato Bold"/>
              </a:rPr>
              <a:t>이미지</a:t>
            </a:r>
            <a:r>
              <a:rPr lang="en-US" sz="2700" dirty="0" smtClean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변환</a:t>
            </a:r>
            <a:endParaRPr lang="en-US" sz="2700" dirty="0">
              <a:solidFill>
                <a:srgbClr val="004AAD"/>
              </a:solidFill>
              <a:latin typeface="Lato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6-12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77520" y="7195983"/>
            <a:ext cx="3930537" cy="1086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</a:rPr>
              <a:t>length : 총 프레임 수</a:t>
            </a:r>
          </a:p>
          <a:p>
            <a:pPr marL="474979" lvl="1" indent="-237490">
              <a:lnSpc>
                <a:spcPts val="2859"/>
              </a:lnSpc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</a:rPr>
              <a:t>width, height : 가로, 세로</a:t>
            </a:r>
          </a:p>
          <a:p>
            <a:pPr marL="474979" lvl="1" indent="-237490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"/>
              </a:rPr>
              <a:t>fps : 초당 프레임 수 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0410649" y="4448808"/>
            <a:ext cx="5939184" cy="771627"/>
            <a:chOff x="0" y="0"/>
            <a:chExt cx="7918911" cy="1028836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28575"/>
              <a:ext cx="7918911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004AAD"/>
                  </a:solidFill>
                  <a:latin typeface="Lato Bold"/>
                </a:rPr>
                <a:t> #  5 프레임 당 1장 저장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554914"/>
              <a:ext cx="7918911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ea typeface="Lato"/>
                </a:rPr>
                <a:t>매우 유사한 형태의 연속적 이미지로 과적합 우려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611747"/>
            <a:ext cx="18288000" cy="675253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3" name="AutoShape 3"/>
          <p:cNvSpPr/>
          <p:nvPr/>
        </p:nvSpPr>
        <p:spPr>
          <a:xfrm rot="-10800000">
            <a:off x="0" y="9224963"/>
            <a:ext cx="18288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221383" y="1057511"/>
            <a:ext cx="6320402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데이터 전처리(2)</a:t>
            </a:r>
          </a:p>
        </p:txBody>
      </p:sp>
      <p:sp>
        <p:nvSpPr>
          <p:cNvPr id="5" name="Freeform 5"/>
          <p:cNvSpPr/>
          <p:nvPr/>
        </p:nvSpPr>
        <p:spPr>
          <a:xfrm>
            <a:off x="779896" y="1133711"/>
            <a:ext cx="797624" cy="627948"/>
          </a:xfrm>
          <a:custGeom>
            <a:avLst/>
            <a:gdLst/>
            <a:ahLst/>
            <a:cxnLst/>
            <a:rect l="l" t="t" r="r" b="b"/>
            <a:pathLst>
              <a:path w="797624" h="627948">
                <a:moveTo>
                  <a:pt x="0" y="0"/>
                </a:moveTo>
                <a:lnTo>
                  <a:pt x="797624" y="0"/>
                </a:lnTo>
                <a:lnTo>
                  <a:pt x="797624" y="627948"/>
                </a:lnTo>
                <a:lnTo>
                  <a:pt x="0" y="62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7106573" y="4526879"/>
            <a:ext cx="4426450" cy="2282799"/>
            <a:chOff x="0" y="0"/>
            <a:chExt cx="5901933" cy="3043732"/>
          </a:xfrm>
        </p:grpSpPr>
        <p:sp>
          <p:nvSpPr>
            <p:cNvPr id="7" name="Freeform 7"/>
            <p:cNvSpPr/>
            <p:nvPr/>
          </p:nvSpPr>
          <p:spPr>
            <a:xfrm>
              <a:off x="0" y="1728713"/>
              <a:ext cx="5901933" cy="1315020"/>
            </a:xfrm>
            <a:custGeom>
              <a:avLst/>
              <a:gdLst/>
              <a:ahLst/>
              <a:cxnLst/>
              <a:rect l="l" t="t" r="r" b="b"/>
              <a:pathLst>
                <a:path w="5901933" h="1315020">
                  <a:moveTo>
                    <a:pt x="0" y="0"/>
                  </a:moveTo>
                  <a:lnTo>
                    <a:pt x="5901933" y="0"/>
                  </a:lnTo>
                  <a:lnTo>
                    <a:pt x="5901933" y="1315019"/>
                  </a:lnTo>
                  <a:lnTo>
                    <a:pt x="0" y="13150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5901933" cy="1728713"/>
            </a:xfrm>
            <a:custGeom>
              <a:avLst/>
              <a:gdLst/>
              <a:ahLst/>
              <a:cxnLst/>
              <a:rect l="l" t="t" r="r" b="b"/>
              <a:pathLst>
                <a:path w="5901933" h="1728713">
                  <a:moveTo>
                    <a:pt x="0" y="0"/>
                  </a:moveTo>
                  <a:lnTo>
                    <a:pt x="5901933" y="0"/>
                  </a:lnTo>
                  <a:lnTo>
                    <a:pt x="5901933" y="1728713"/>
                  </a:lnTo>
                  <a:lnTo>
                    <a:pt x="0" y="17287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234928">
            <a:off x="5860856" y="5466226"/>
            <a:ext cx="885706" cy="404103"/>
          </a:xfrm>
          <a:custGeom>
            <a:avLst/>
            <a:gdLst/>
            <a:ahLst/>
            <a:cxnLst/>
            <a:rect l="l" t="t" r="r" b="b"/>
            <a:pathLst>
              <a:path w="885706" h="404103">
                <a:moveTo>
                  <a:pt x="0" y="0"/>
                </a:moveTo>
                <a:lnTo>
                  <a:pt x="885706" y="0"/>
                </a:lnTo>
                <a:lnTo>
                  <a:pt x="885706" y="404104"/>
                </a:lnTo>
                <a:lnTo>
                  <a:pt x="0" y="404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4928">
            <a:off x="11799335" y="5466226"/>
            <a:ext cx="885706" cy="404103"/>
          </a:xfrm>
          <a:custGeom>
            <a:avLst/>
            <a:gdLst/>
            <a:ahLst/>
            <a:cxnLst/>
            <a:rect l="l" t="t" r="r" b="b"/>
            <a:pathLst>
              <a:path w="885706" h="404103">
                <a:moveTo>
                  <a:pt x="0" y="0"/>
                </a:moveTo>
                <a:lnTo>
                  <a:pt x="885706" y="0"/>
                </a:lnTo>
                <a:lnTo>
                  <a:pt x="885706" y="404104"/>
                </a:lnTo>
                <a:lnTo>
                  <a:pt x="0" y="4041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21383" y="4265513"/>
            <a:ext cx="4367559" cy="2456752"/>
          </a:xfrm>
          <a:custGeom>
            <a:avLst/>
            <a:gdLst/>
            <a:ahLst/>
            <a:cxnLst/>
            <a:rect l="l" t="t" r="r" b="b"/>
            <a:pathLst>
              <a:path w="4367559" h="2456752">
                <a:moveTo>
                  <a:pt x="0" y="0"/>
                </a:moveTo>
                <a:lnTo>
                  <a:pt x="4367559" y="0"/>
                </a:lnTo>
                <a:lnTo>
                  <a:pt x="4367559" y="2456752"/>
                </a:lnTo>
                <a:lnTo>
                  <a:pt x="0" y="24567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569136" y="3745032"/>
            <a:ext cx="3260579" cy="3382851"/>
          </a:xfrm>
          <a:custGeom>
            <a:avLst/>
            <a:gdLst/>
            <a:ahLst/>
            <a:cxnLst/>
            <a:rect l="l" t="t" r="r" b="b"/>
            <a:pathLst>
              <a:path w="3260579" h="3382851">
                <a:moveTo>
                  <a:pt x="0" y="0"/>
                </a:moveTo>
                <a:lnTo>
                  <a:pt x="3260579" y="0"/>
                </a:lnTo>
                <a:lnTo>
                  <a:pt x="3260579" y="3382851"/>
                </a:lnTo>
                <a:lnTo>
                  <a:pt x="0" y="3382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779896" y="7617615"/>
            <a:ext cx="5289903" cy="771627"/>
            <a:chOff x="0" y="0"/>
            <a:chExt cx="7053203" cy="1028836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 u="none">
                  <a:solidFill>
                    <a:srgbClr val="004AAD"/>
                  </a:solidFill>
                  <a:latin typeface="Lato Bold"/>
                </a:rPr>
                <a:t># 원본 이미지 데이터 (3,1280,720)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554914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554474" y="7617615"/>
            <a:ext cx="5289903" cy="771627"/>
            <a:chOff x="0" y="0"/>
            <a:chExt cx="7053203" cy="102883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4AAD"/>
                  </a:solidFill>
                  <a:latin typeface="Lato Bold"/>
                </a:rPr>
                <a:t># Crop 후 이미지 데이터 (3,224,224)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54914"/>
              <a:ext cx="7053203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7-12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1100" y="2604076"/>
            <a:ext cx="8039100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Lato Bold"/>
              </a:rPr>
              <a:t># 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정확한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도로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노면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분류를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위한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도로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노면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사진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err="1">
                <a:solidFill>
                  <a:srgbClr val="004AAD"/>
                </a:solidFill>
                <a:latin typeface="Lato Bold"/>
              </a:rPr>
              <a:t>추출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endParaRPr lang="en-US" sz="2700" dirty="0" smtClean="0">
              <a:solidFill>
                <a:srgbClr val="004AAD"/>
              </a:solidFill>
              <a:latin typeface="Lato Bold"/>
            </a:endParaRPr>
          </a:p>
          <a:p>
            <a:pPr algn="l">
              <a:lnSpc>
                <a:spcPts val="3780"/>
              </a:lnSpc>
              <a:spcBef>
                <a:spcPct val="0"/>
              </a:spcBef>
            </a:pPr>
            <a:r>
              <a:rPr lang="en-US" sz="2700" dirty="0">
                <a:solidFill>
                  <a:srgbClr val="004AAD"/>
                </a:solidFill>
                <a:latin typeface="Lato Bold"/>
              </a:rPr>
              <a:t> </a:t>
            </a:r>
            <a:r>
              <a:rPr lang="en-US" sz="2700" dirty="0" smtClean="0">
                <a:solidFill>
                  <a:srgbClr val="004AAD"/>
                </a:solidFill>
                <a:latin typeface="Lato Bold"/>
              </a:rPr>
              <a:t>                             </a:t>
            </a:r>
            <a:r>
              <a:rPr lang="en-US" sz="2700" dirty="0" smtClean="0">
                <a:solidFill>
                  <a:srgbClr val="004AAD"/>
                </a:solidFill>
                <a:latin typeface="Lato Bold"/>
              </a:rPr>
              <a:t>(</a:t>
            </a:r>
            <a:r>
              <a:rPr lang="en-US" sz="2700" dirty="0">
                <a:solidFill>
                  <a:srgbClr val="004AAD"/>
                </a:solidFill>
                <a:latin typeface="Lato Bold"/>
              </a:rPr>
              <a:t>Horizontal Crop)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8-12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4" name="AutoShape 4"/>
          <p:cNvSpPr/>
          <p:nvPr/>
        </p:nvSpPr>
        <p:spPr>
          <a:xfrm flipV="1">
            <a:off x="17259300" y="0"/>
            <a:ext cx="0" cy="102870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84241" y="1028700"/>
            <a:ext cx="899202" cy="773314"/>
          </a:xfrm>
          <a:custGeom>
            <a:avLst/>
            <a:gdLst/>
            <a:ahLst/>
            <a:cxnLst/>
            <a:rect l="l" t="t" r="r" b="b"/>
            <a:pathLst>
              <a:path w="899202" h="773314">
                <a:moveTo>
                  <a:pt x="0" y="0"/>
                </a:moveTo>
                <a:lnTo>
                  <a:pt x="899202" y="0"/>
                </a:lnTo>
                <a:lnTo>
                  <a:pt x="899202" y="773314"/>
                </a:lnTo>
                <a:lnTo>
                  <a:pt x="0" y="77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33150" y="3430818"/>
            <a:ext cx="15473885" cy="6325950"/>
          </a:xfrm>
          <a:custGeom>
            <a:avLst/>
            <a:gdLst/>
            <a:ahLst/>
            <a:cxnLst/>
            <a:rect l="l" t="t" r="r" b="b"/>
            <a:pathLst>
              <a:path w="15473885" h="6325950">
                <a:moveTo>
                  <a:pt x="0" y="0"/>
                </a:moveTo>
                <a:lnTo>
                  <a:pt x="15473884" y="0"/>
                </a:lnTo>
                <a:lnTo>
                  <a:pt x="15473884" y="6325950"/>
                </a:lnTo>
                <a:lnTo>
                  <a:pt x="0" y="63259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51661" y="1019175"/>
            <a:ext cx="711843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모델링 및 평가 지표 비교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18483" y="2218466"/>
            <a:ext cx="4495049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4AAD"/>
                </a:solidFill>
                <a:latin typeface="Lato Bold"/>
              </a:rPr>
              <a:t>#  모델 Preds.eq(Labels) 예시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4AAD"/>
                </a:solidFill>
                <a:latin typeface="Lato Bold"/>
              </a:rPr>
              <a:t>(Resnet34 전이 학습)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440365" y="766046"/>
            <a:ext cx="1818935" cy="300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40"/>
              </a:lnSpc>
              <a:spcBef>
                <a:spcPct val="0"/>
              </a:spcBef>
            </a:pPr>
            <a:r>
              <a:rPr lang="en-US" sz="1800" u="sng">
                <a:solidFill>
                  <a:srgbClr val="868686"/>
                </a:solidFill>
                <a:latin typeface="Lato Bold"/>
              </a:rPr>
              <a:t>9-12</a:t>
            </a:r>
          </a:p>
        </p:txBody>
      </p:sp>
      <p:sp>
        <p:nvSpPr>
          <p:cNvPr id="3" name="AutoShape 3"/>
          <p:cNvSpPr/>
          <p:nvPr/>
        </p:nvSpPr>
        <p:spPr>
          <a:xfrm>
            <a:off x="17619060" y="0"/>
            <a:ext cx="668940" cy="10287000"/>
          </a:xfrm>
          <a:prstGeom prst="rect">
            <a:avLst/>
          </a:prstGeom>
          <a:solidFill>
            <a:srgbClr val="004AAD"/>
          </a:solidFill>
        </p:spPr>
      </p:sp>
      <p:sp>
        <p:nvSpPr>
          <p:cNvPr id="4" name="AutoShape 4"/>
          <p:cNvSpPr/>
          <p:nvPr/>
        </p:nvSpPr>
        <p:spPr>
          <a:xfrm flipV="1">
            <a:off x="17259300" y="0"/>
            <a:ext cx="0" cy="102870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784241" y="1028700"/>
            <a:ext cx="899202" cy="773314"/>
          </a:xfrm>
          <a:custGeom>
            <a:avLst/>
            <a:gdLst/>
            <a:ahLst/>
            <a:cxnLst/>
            <a:rect l="l" t="t" r="r" b="b"/>
            <a:pathLst>
              <a:path w="899202" h="773314">
                <a:moveTo>
                  <a:pt x="0" y="0"/>
                </a:moveTo>
                <a:lnTo>
                  <a:pt x="899202" y="0"/>
                </a:lnTo>
                <a:lnTo>
                  <a:pt x="899202" y="773314"/>
                </a:lnTo>
                <a:lnTo>
                  <a:pt x="0" y="7733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166820" y="5325204"/>
            <a:ext cx="2807890" cy="2603079"/>
          </a:xfrm>
          <a:custGeom>
            <a:avLst/>
            <a:gdLst/>
            <a:ahLst/>
            <a:cxnLst/>
            <a:rect l="l" t="t" r="r" b="b"/>
            <a:pathLst>
              <a:path w="2807890" h="2603079">
                <a:moveTo>
                  <a:pt x="0" y="0"/>
                </a:moveTo>
                <a:lnTo>
                  <a:pt x="2807890" y="0"/>
                </a:lnTo>
                <a:lnTo>
                  <a:pt x="2807890" y="2603079"/>
                </a:lnTo>
                <a:lnTo>
                  <a:pt x="0" y="2603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108060" y="5325204"/>
            <a:ext cx="2869379" cy="2603079"/>
          </a:xfrm>
          <a:custGeom>
            <a:avLst/>
            <a:gdLst/>
            <a:ahLst/>
            <a:cxnLst/>
            <a:rect l="l" t="t" r="r" b="b"/>
            <a:pathLst>
              <a:path w="2869379" h="2603079">
                <a:moveTo>
                  <a:pt x="0" y="0"/>
                </a:moveTo>
                <a:lnTo>
                  <a:pt x="2869379" y="0"/>
                </a:lnTo>
                <a:lnTo>
                  <a:pt x="2869379" y="2603079"/>
                </a:lnTo>
                <a:lnTo>
                  <a:pt x="0" y="2603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112762" y="5325204"/>
            <a:ext cx="2884856" cy="2603079"/>
          </a:xfrm>
          <a:custGeom>
            <a:avLst/>
            <a:gdLst/>
            <a:ahLst/>
            <a:cxnLst/>
            <a:rect l="l" t="t" r="r" b="b"/>
            <a:pathLst>
              <a:path w="2884856" h="2603079">
                <a:moveTo>
                  <a:pt x="0" y="0"/>
                </a:moveTo>
                <a:lnTo>
                  <a:pt x="2884855" y="0"/>
                </a:lnTo>
                <a:lnTo>
                  <a:pt x="2884855" y="2603079"/>
                </a:lnTo>
                <a:lnTo>
                  <a:pt x="0" y="2603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882593" y="3551829"/>
            <a:ext cx="5490055" cy="4376454"/>
          </a:xfrm>
          <a:custGeom>
            <a:avLst/>
            <a:gdLst/>
            <a:ahLst/>
            <a:cxnLst/>
            <a:rect l="l" t="t" r="r" b="b"/>
            <a:pathLst>
              <a:path w="5490055" h="4376454">
                <a:moveTo>
                  <a:pt x="0" y="0"/>
                </a:moveTo>
                <a:lnTo>
                  <a:pt x="5490055" y="0"/>
                </a:lnTo>
                <a:lnTo>
                  <a:pt x="5490055" y="4376454"/>
                </a:lnTo>
                <a:lnTo>
                  <a:pt x="0" y="43764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82593" y="8266769"/>
            <a:ext cx="5490055" cy="443486"/>
          </a:xfrm>
          <a:custGeom>
            <a:avLst/>
            <a:gdLst/>
            <a:ahLst/>
            <a:cxnLst/>
            <a:rect l="l" t="t" r="r" b="b"/>
            <a:pathLst>
              <a:path w="5490055" h="443486">
                <a:moveTo>
                  <a:pt x="0" y="0"/>
                </a:moveTo>
                <a:lnTo>
                  <a:pt x="5490055" y="0"/>
                </a:lnTo>
                <a:lnTo>
                  <a:pt x="5490055" y="443486"/>
                </a:lnTo>
                <a:lnTo>
                  <a:pt x="0" y="4434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82593" y="8958312"/>
            <a:ext cx="5490055" cy="441029"/>
          </a:xfrm>
          <a:custGeom>
            <a:avLst/>
            <a:gdLst/>
            <a:ahLst/>
            <a:cxnLst/>
            <a:rect l="l" t="t" r="r" b="b"/>
            <a:pathLst>
              <a:path w="5490055" h="441029">
                <a:moveTo>
                  <a:pt x="0" y="0"/>
                </a:moveTo>
                <a:lnTo>
                  <a:pt x="5490055" y="0"/>
                </a:lnTo>
                <a:lnTo>
                  <a:pt x="5490055" y="441029"/>
                </a:lnTo>
                <a:lnTo>
                  <a:pt x="0" y="44102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882593" y="9629877"/>
            <a:ext cx="5490055" cy="424645"/>
          </a:xfrm>
          <a:custGeom>
            <a:avLst/>
            <a:gdLst/>
            <a:ahLst/>
            <a:cxnLst/>
            <a:rect l="l" t="t" r="r" b="b"/>
            <a:pathLst>
              <a:path w="5490055" h="424645">
                <a:moveTo>
                  <a:pt x="0" y="0"/>
                </a:moveTo>
                <a:lnTo>
                  <a:pt x="5490055" y="0"/>
                </a:lnTo>
                <a:lnTo>
                  <a:pt x="5490055" y="424645"/>
                </a:lnTo>
                <a:lnTo>
                  <a:pt x="0" y="42464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851661" y="1019175"/>
            <a:ext cx="7118431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9"/>
              </a:lnSpc>
            </a:pPr>
            <a:r>
              <a:rPr lang="en-US" sz="5499">
                <a:solidFill>
                  <a:srgbClr val="000000"/>
                </a:solidFill>
                <a:ea typeface="210 도시락"/>
              </a:rPr>
              <a:t>모델링 및 평가 지표 비교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033305" y="2606949"/>
            <a:ext cx="3413522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4AAD"/>
                </a:solidFill>
                <a:latin typeface="Lato Bold"/>
              </a:rPr>
              <a:t># Accuracy 비교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4AAD"/>
                </a:solidFill>
                <a:latin typeface="Lato Bold"/>
              </a:rPr>
              <a:t>(optim =adam,lr=1e-4)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142232" y="2606949"/>
            <a:ext cx="3079745" cy="974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4AAD"/>
                </a:solidFill>
                <a:latin typeface="Lato Bold"/>
              </a:rPr>
              <a:t>#  Loss 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추이</a:t>
            </a:r>
            <a:endParaRPr lang="en-US" sz="2699" dirty="0">
              <a:solidFill>
                <a:srgbClr val="004AAD"/>
              </a:solidFill>
              <a:latin typeface="Lato Bold"/>
            </a:endParaRPr>
          </a:p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4AAD"/>
                </a:solidFill>
                <a:latin typeface="Lato Bold"/>
              </a:rPr>
              <a:t>(</a:t>
            </a:r>
            <a:r>
              <a:rPr lang="en-US" sz="2699" dirty="0" err="1">
                <a:solidFill>
                  <a:srgbClr val="004AAD"/>
                </a:solidFill>
                <a:latin typeface="Lato Bold"/>
              </a:rPr>
              <a:t>crossentropyLoss</a:t>
            </a:r>
            <a:r>
              <a:rPr lang="en-US" sz="2699" dirty="0">
                <a:solidFill>
                  <a:srgbClr val="004AAD"/>
                </a:solidFill>
                <a:latin typeface="Lato Bold"/>
              </a:rPr>
              <a:t>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8857714" y="4153527"/>
            <a:ext cx="1552257" cy="771627"/>
            <a:chOff x="0" y="0"/>
            <a:chExt cx="2069676" cy="1028836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20696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 Bold"/>
                </a:rPr>
                <a:t>&lt; </a:t>
              </a:r>
              <a:r>
                <a:rPr lang="en-US" sz="2199" u="none">
                  <a:solidFill>
                    <a:srgbClr val="000000"/>
                  </a:solidFill>
                  <a:latin typeface="Lato Bold"/>
                </a:rPr>
                <a:t>Alexnet &gt;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554914"/>
              <a:ext cx="20696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68104" y="4153527"/>
            <a:ext cx="1552257" cy="771627"/>
            <a:chOff x="0" y="0"/>
            <a:chExt cx="2069676" cy="1028836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28575"/>
              <a:ext cx="20696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 Bold"/>
                </a:rPr>
                <a:t>&lt; VGG16</a:t>
              </a:r>
              <a:r>
                <a:rPr lang="en-US" sz="2199" u="none">
                  <a:solidFill>
                    <a:srgbClr val="000000"/>
                  </a:solidFill>
                  <a:latin typeface="Lato Bold"/>
                </a:rPr>
                <a:t> &gt;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554914"/>
              <a:ext cx="2069676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4661461" y="4153527"/>
            <a:ext cx="1688372" cy="771627"/>
            <a:chOff x="0" y="0"/>
            <a:chExt cx="2251162" cy="1028836"/>
          </a:xfrm>
        </p:grpSpPr>
        <p:sp>
          <p:nvSpPr>
            <p:cNvPr id="23" name="TextBox 23"/>
            <p:cNvSpPr txBox="1"/>
            <p:nvPr/>
          </p:nvSpPr>
          <p:spPr>
            <a:xfrm>
              <a:off x="0" y="-28575"/>
              <a:ext cx="2251162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Lato Bold"/>
                </a:rPr>
                <a:t>&lt; Resnet34</a:t>
              </a:r>
              <a:r>
                <a:rPr lang="en-US" sz="2199" u="none">
                  <a:solidFill>
                    <a:srgbClr val="000000"/>
                  </a:solidFill>
                  <a:latin typeface="Lato Bold"/>
                </a:rPr>
                <a:t>&gt;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554914"/>
              <a:ext cx="2251162" cy="473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9889" y="8238194"/>
            <a:ext cx="1552257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 </a:t>
            </a:r>
            <a:r>
              <a:rPr lang="en-US" sz="2199" u="none">
                <a:solidFill>
                  <a:srgbClr val="000000"/>
                </a:solidFill>
                <a:latin typeface="Lato Bold"/>
              </a:rPr>
              <a:t>Alexnet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0364" y="8958312"/>
            <a:ext cx="1552257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VGG16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0364" y="9601302"/>
            <a:ext cx="1699216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 algn="ctr">
              <a:lnSpc>
                <a:spcPts val="2859"/>
              </a:lnSpc>
              <a:spcBef>
                <a:spcPct val="0"/>
              </a:spcBef>
              <a:buFont typeface="Arial"/>
              <a:buChar char="•"/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Resnet34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784603" y="8393631"/>
            <a:ext cx="3664785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(Early_Stop, 1 epoch)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49827" y="8416767"/>
            <a:ext cx="3664785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(Early_Stop, 2 epochs)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762267" y="8416767"/>
            <a:ext cx="3664785" cy="362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Lato Bold"/>
              </a:rPr>
              <a:t>(Early_Stop, 1 epoch)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976</Words>
  <Application>Microsoft Office PowerPoint</Application>
  <PresentationFormat>사용자 지정</PresentationFormat>
  <Paragraphs>203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Calibri</vt:lpstr>
      <vt:lpstr>Gothic A1 Heavy</vt:lpstr>
      <vt:lpstr>210 다락방</vt:lpstr>
      <vt:lpstr>210 도시락</vt:lpstr>
      <vt:lpstr>Lato</vt:lpstr>
      <vt:lpstr>맑은 고딕</vt:lpstr>
      <vt:lpstr>Arial</vt:lpstr>
      <vt:lpstr>Lato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기상 상황에 따른 노면 분류 프로젝트</dc:title>
  <cp:lastModifiedBy>user</cp:lastModifiedBy>
  <cp:revision>2</cp:revision>
  <dcterms:created xsi:type="dcterms:W3CDTF">2006-08-16T00:00:00Z</dcterms:created>
  <dcterms:modified xsi:type="dcterms:W3CDTF">2023-07-06T02:18:22Z</dcterms:modified>
  <dc:identifier>DAFnrqQ6jI8</dc:identifier>
</cp:coreProperties>
</file>